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de-CH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2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8" autoAdjust="0"/>
    <p:restoredTop sz="98939" autoAdjust="0"/>
  </p:normalViewPr>
  <p:slideViewPr>
    <p:cSldViewPr>
      <p:cViewPr varScale="1">
        <p:scale>
          <a:sx n="82" d="100"/>
          <a:sy n="82" d="100"/>
        </p:scale>
        <p:origin x="1428" y="96"/>
      </p:cViewPr>
      <p:guideLst>
        <p:guide orient="horz" pos="2160"/>
        <p:guide pos="2880"/>
        <p:guide orient="horz" pos="22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F3F8A-4365-4CE5-97D6-6786C9F98967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175583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BD094-3E0E-4267-8B1D-C13F92C34671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701198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99344-62E1-45E7-8A71-BD913DF706B6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296433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44C82-35EB-43A2-A379-86D8B875F6C6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172057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3B1CD-C6AC-48AD-928C-339B5DE9E613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219103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0FE62-83CE-43D4-AA2A-18AD551FDF7C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377106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A677B-1069-448A-BA17-B3C793210BDD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229954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23912-4525-4B73-8BB1-DD48BB585E8C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233076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792D7-A4B7-47CA-AEBF-AECA31405A5B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532242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F5C3-2E63-4B9E-8835-530F2E211EFE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849914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C90FB-F9CE-4BE6-8BE8-99C8D2BF8A33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390036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smtClean="0"/>
              <a:t>Textmasterformate durch Klicken bearbeiten</a:t>
            </a:r>
          </a:p>
          <a:p>
            <a:pPr lvl="1"/>
            <a:r>
              <a:rPr lang="de-CH" altLang="de-DE" smtClean="0"/>
              <a:t>Zweite Ebene</a:t>
            </a:r>
          </a:p>
          <a:p>
            <a:pPr lvl="2"/>
            <a:r>
              <a:rPr lang="de-CH" altLang="de-DE" smtClean="0"/>
              <a:t>Dritte Ebene</a:t>
            </a:r>
          </a:p>
          <a:p>
            <a:pPr lvl="3"/>
            <a:r>
              <a:rPr lang="de-CH" altLang="de-DE" smtClean="0"/>
              <a:t>Vierte Ebene</a:t>
            </a:r>
          </a:p>
          <a:p>
            <a:pPr lvl="4"/>
            <a:r>
              <a:rPr lang="de-CH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6C850AF-E59E-4E85-88ED-50D2C07B3519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5"/>
          <p:cNvSpPr>
            <a:spLocks noChangeArrowheads="1"/>
          </p:cNvSpPr>
          <p:nvPr/>
        </p:nvSpPr>
        <p:spPr bwMode="auto">
          <a:xfrm>
            <a:off x="3779838" y="1089025"/>
            <a:ext cx="1584325" cy="5032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1000"/>
              <a:t>Zweckverband für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1000"/>
              <a:t>10 Politische Gemeinden</a:t>
            </a:r>
          </a:p>
        </p:txBody>
      </p:sp>
      <p:sp>
        <p:nvSpPr>
          <p:cNvPr id="2051" name="AutoShape 26"/>
          <p:cNvSpPr>
            <a:spLocks noChangeArrowheads="1"/>
          </p:cNvSpPr>
          <p:nvPr/>
        </p:nvSpPr>
        <p:spPr bwMode="auto">
          <a:xfrm>
            <a:off x="3959225" y="1736725"/>
            <a:ext cx="1223963" cy="3603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800"/>
              <a:t>Delegiertenversammlung</a:t>
            </a:r>
          </a:p>
        </p:txBody>
      </p:sp>
      <p:sp>
        <p:nvSpPr>
          <p:cNvPr id="2052" name="AutoShape 27"/>
          <p:cNvSpPr>
            <a:spLocks noChangeArrowheads="1"/>
          </p:cNvSpPr>
          <p:nvPr/>
        </p:nvSpPr>
        <p:spPr bwMode="auto">
          <a:xfrm>
            <a:off x="3959225" y="2241550"/>
            <a:ext cx="1223963" cy="3603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800"/>
              <a:t>Verwaltungsrat</a:t>
            </a:r>
          </a:p>
        </p:txBody>
      </p:sp>
      <p:sp>
        <p:nvSpPr>
          <p:cNvPr id="2053" name="AutoShape 28"/>
          <p:cNvSpPr>
            <a:spLocks noChangeArrowheads="1"/>
          </p:cNvSpPr>
          <p:nvPr/>
        </p:nvSpPr>
        <p:spPr bwMode="auto">
          <a:xfrm>
            <a:off x="3959225" y="2744788"/>
            <a:ext cx="1223963" cy="3603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800"/>
              <a:t>Geschäftsleitung</a:t>
            </a:r>
          </a:p>
        </p:txBody>
      </p:sp>
      <p:sp>
        <p:nvSpPr>
          <p:cNvPr id="2054" name="AutoShape 29"/>
          <p:cNvSpPr>
            <a:spLocks noChangeArrowheads="1"/>
          </p:cNvSpPr>
          <p:nvPr/>
        </p:nvSpPr>
        <p:spPr bwMode="auto">
          <a:xfrm>
            <a:off x="1568450" y="3255963"/>
            <a:ext cx="1441450" cy="3603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800"/>
              <a:t>Regionales Beratungszentrum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800"/>
              <a:t>Rapperswil-Jona</a:t>
            </a:r>
          </a:p>
        </p:txBody>
      </p:sp>
      <p:sp>
        <p:nvSpPr>
          <p:cNvPr id="2055" name="AutoShape 31"/>
          <p:cNvSpPr>
            <a:spLocks noChangeArrowheads="1"/>
          </p:cNvSpPr>
          <p:nvPr/>
        </p:nvSpPr>
        <p:spPr bwMode="auto">
          <a:xfrm>
            <a:off x="1784350" y="3802063"/>
            <a:ext cx="1008063" cy="3238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800"/>
              <a:t>Zentrumsleitung</a:t>
            </a:r>
          </a:p>
        </p:txBody>
      </p:sp>
      <p:sp>
        <p:nvSpPr>
          <p:cNvPr id="2056" name="AutoShape 36"/>
          <p:cNvSpPr>
            <a:spLocks noChangeArrowheads="1"/>
          </p:cNvSpPr>
          <p:nvPr/>
        </p:nvSpPr>
        <p:spPr bwMode="auto">
          <a:xfrm>
            <a:off x="668338" y="3841750"/>
            <a:ext cx="863600" cy="2524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800" dirty="0"/>
              <a:t>Sekretariat</a:t>
            </a:r>
            <a:br>
              <a:rPr lang="de-CH" altLang="de-DE" sz="800" dirty="0"/>
            </a:br>
            <a:r>
              <a:rPr lang="de-CH" altLang="de-DE" sz="800" dirty="0"/>
              <a:t>Zentrumsleitung</a:t>
            </a:r>
          </a:p>
        </p:txBody>
      </p:sp>
      <p:sp>
        <p:nvSpPr>
          <p:cNvPr id="2057" name="AutoShape 37"/>
          <p:cNvSpPr>
            <a:spLocks noChangeArrowheads="1"/>
          </p:cNvSpPr>
          <p:nvPr/>
        </p:nvSpPr>
        <p:spPr bwMode="auto">
          <a:xfrm>
            <a:off x="1862138" y="4352925"/>
            <a:ext cx="865187" cy="3587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800"/>
              <a:t>Fachbereichs-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800"/>
              <a:t>leitungen </a:t>
            </a:r>
          </a:p>
        </p:txBody>
      </p:sp>
      <p:sp>
        <p:nvSpPr>
          <p:cNvPr id="2058" name="AutoShape 39"/>
          <p:cNvSpPr>
            <a:spLocks noChangeArrowheads="1"/>
          </p:cNvSpPr>
          <p:nvPr/>
        </p:nvSpPr>
        <p:spPr bwMode="auto">
          <a:xfrm>
            <a:off x="1624012" y="5343525"/>
            <a:ext cx="647700" cy="5048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800" dirty="0"/>
              <a:t> Gesetzliche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800" dirty="0"/>
              <a:t>Sozialarbeit</a:t>
            </a:r>
          </a:p>
        </p:txBody>
      </p:sp>
      <p:sp>
        <p:nvSpPr>
          <p:cNvPr id="2059" name="AutoShape 41"/>
          <p:cNvSpPr>
            <a:spLocks noChangeArrowheads="1"/>
          </p:cNvSpPr>
          <p:nvPr/>
        </p:nvSpPr>
        <p:spPr bwMode="auto">
          <a:xfrm>
            <a:off x="47625" y="5341938"/>
            <a:ext cx="647700" cy="5048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800"/>
              <a:t> Kaufm.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800"/>
              <a:t> Team</a:t>
            </a:r>
          </a:p>
        </p:txBody>
      </p:sp>
      <p:sp>
        <p:nvSpPr>
          <p:cNvPr id="2060" name="AutoShape 42"/>
          <p:cNvSpPr>
            <a:spLocks noChangeArrowheads="1"/>
          </p:cNvSpPr>
          <p:nvPr/>
        </p:nvSpPr>
        <p:spPr bwMode="auto">
          <a:xfrm>
            <a:off x="819150" y="5343525"/>
            <a:ext cx="647700" cy="5048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800" dirty="0"/>
              <a:t> </a:t>
            </a:r>
            <a:r>
              <a:rPr lang="de-CH" altLang="de-DE" sz="800" dirty="0" smtClean="0"/>
              <a:t>Schul-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800" dirty="0" err="1" smtClean="0"/>
              <a:t>sozialarbeit</a:t>
            </a:r>
            <a:endParaRPr lang="de-CH" altLang="de-DE" sz="800" dirty="0"/>
          </a:p>
        </p:txBody>
      </p:sp>
      <p:cxnSp>
        <p:nvCxnSpPr>
          <p:cNvPr id="2062" name="AutoShape 46"/>
          <p:cNvCxnSpPr>
            <a:cxnSpLocks noChangeShapeType="1"/>
            <a:stCxn id="2054" idx="2"/>
            <a:endCxn id="2055" idx="0"/>
          </p:cNvCxnSpPr>
          <p:nvPr/>
        </p:nvCxnSpPr>
        <p:spPr bwMode="auto">
          <a:xfrm>
            <a:off x="2289175" y="3616325"/>
            <a:ext cx="0" cy="1857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3" name="AutoShape 47"/>
          <p:cNvCxnSpPr>
            <a:cxnSpLocks noChangeShapeType="1"/>
            <a:stCxn id="2056" idx="3"/>
            <a:endCxn id="2055" idx="1"/>
          </p:cNvCxnSpPr>
          <p:nvPr/>
        </p:nvCxnSpPr>
        <p:spPr bwMode="auto">
          <a:xfrm flipV="1">
            <a:off x="1531938" y="3963988"/>
            <a:ext cx="252412" cy="4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64" name="AutoShape 59"/>
          <p:cNvSpPr>
            <a:spLocks noChangeArrowheads="1"/>
          </p:cNvSpPr>
          <p:nvPr/>
        </p:nvSpPr>
        <p:spPr bwMode="auto">
          <a:xfrm>
            <a:off x="6335713" y="3824288"/>
            <a:ext cx="1008062" cy="322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800"/>
              <a:t>Zentrumsleitung</a:t>
            </a:r>
          </a:p>
        </p:txBody>
      </p:sp>
      <p:cxnSp>
        <p:nvCxnSpPr>
          <p:cNvPr id="2074" name="AutoShape 69"/>
          <p:cNvCxnSpPr>
            <a:cxnSpLocks noChangeShapeType="1"/>
            <a:stCxn id="2083" idx="2"/>
            <a:endCxn id="2064" idx="0"/>
          </p:cNvCxnSpPr>
          <p:nvPr/>
        </p:nvCxnSpPr>
        <p:spPr bwMode="auto">
          <a:xfrm>
            <a:off x="6840538" y="3617913"/>
            <a:ext cx="0" cy="20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7" name="AutoShape 72"/>
          <p:cNvCxnSpPr>
            <a:cxnSpLocks noChangeShapeType="1"/>
          </p:cNvCxnSpPr>
          <p:nvPr/>
        </p:nvCxnSpPr>
        <p:spPr bwMode="auto">
          <a:xfrm>
            <a:off x="6840539" y="4149725"/>
            <a:ext cx="0" cy="91019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83" name="AutoShape 80"/>
          <p:cNvSpPr>
            <a:spLocks noChangeArrowheads="1"/>
          </p:cNvSpPr>
          <p:nvPr/>
        </p:nvSpPr>
        <p:spPr bwMode="auto">
          <a:xfrm>
            <a:off x="6119813" y="3240088"/>
            <a:ext cx="1441450" cy="3778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800"/>
              <a:t>Regionales Beratungszentrum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800"/>
              <a:t>Uznach</a:t>
            </a:r>
          </a:p>
        </p:txBody>
      </p:sp>
      <p:cxnSp>
        <p:nvCxnSpPr>
          <p:cNvPr id="2086" name="AutoShape 86"/>
          <p:cNvCxnSpPr>
            <a:cxnSpLocks noChangeShapeType="1"/>
          </p:cNvCxnSpPr>
          <p:nvPr/>
        </p:nvCxnSpPr>
        <p:spPr bwMode="auto">
          <a:xfrm>
            <a:off x="4572000" y="1592263"/>
            <a:ext cx="0" cy="144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7" name="AutoShape 87"/>
          <p:cNvCxnSpPr>
            <a:cxnSpLocks noChangeShapeType="1"/>
          </p:cNvCxnSpPr>
          <p:nvPr/>
        </p:nvCxnSpPr>
        <p:spPr bwMode="auto">
          <a:xfrm>
            <a:off x="4572000" y="2097088"/>
            <a:ext cx="0" cy="144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8" name="AutoShape 88"/>
          <p:cNvCxnSpPr>
            <a:cxnSpLocks noChangeShapeType="1"/>
          </p:cNvCxnSpPr>
          <p:nvPr/>
        </p:nvCxnSpPr>
        <p:spPr bwMode="auto">
          <a:xfrm>
            <a:off x="4572000" y="2600325"/>
            <a:ext cx="0" cy="144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9" name="AutoShape 89"/>
          <p:cNvCxnSpPr>
            <a:cxnSpLocks noChangeShapeType="1"/>
            <a:stCxn id="2083" idx="1"/>
            <a:endCxn id="2054" idx="3"/>
          </p:cNvCxnSpPr>
          <p:nvPr/>
        </p:nvCxnSpPr>
        <p:spPr bwMode="auto">
          <a:xfrm flipH="1">
            <a:off x="3009900" y="3429000"/>
            <a:ext cx="3109913" cy="6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0" name="AutoShape 92"/>
          <p:cNvCxnSpPr>
            <a:cxnSpLocks noChangeShapeType="1"/>
          </p:cNvCxnSpPr>
          <p:nvPr/>
        </p:nvCxnSpPr>
        <p:spPr bwMode="auto">
          <a:xfrm>
            <a:off x="4572000" y="3105150"/>
            <a:ext cx="0" cy="323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91" name="Text Box 93"/>
          <p:cNvSpPr txBox="1">
            <a:spLocks noChangeArrowheads="1"/>
          </p:cNvSpPr>
          <p:nvPr/>
        </p:nvSpPr>
        <p:spPr bwMode="auto">
          <a:xfrm>
            <a:off x="3675063" y="260350"/>
            <a:ext cx="17922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CH" altLang="de-DE" sz="1800" dirty="0"/>
              <a:t> </a:t>
            </a:r>
            <a:r>
              <a:rPr lang="de-CH" altLang="de-DE" sz="1800" b="1" dirty="0"/>
              <a:t>Organigramm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CH" altLang="de-DE" sz="1200" dirty="0"/>
              <a:t>per </a:t>
            </a:r>
            <a:r>
              <a:rPr lang="de-CH" altLang="de-DE" sz="1200" dirty="0" smtClean="0"/>
              <a:t>06.04.2021</a:t>
            </a:r>
            <a:endParaRPr lang="de-CH" altLang="de-DE" sz="1200" dirty="0"/>
          </a:p>
        </p:txBody>
      </p:sp>
      <p:pic>
        <p:nvPicPr>
          <p:cNvPr id="2092" name="Picture 94" descr="zweckverba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0113" y="188913"/>
            <a:ext cx="31638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Gerader Verbinder 5"/>
          <p:cNvCxnSpPr>
            <a:stCxn id="2055" idx="2"/>
            <a:endCxn id="2057" idx="0"/>
          </p:cNvCxnSpPr>
          <p:nvPr/>
        </p:nvCxnSpPr>
        <p:spPr>
          <a:xfrm>
            <a:off x="2289175" y="4125913"/>
            <a:ext cx="4763" cy="227012"/>
          </a:xfrm>
          <a:prstGeom prst="line">
            <a:avLst/>
          </a:prstGeom>
          <a:ln w="9525" cmpd="sng">
            <a:solidFill>
              <a:schemeClr val="tx1">
                <a:alpha val="9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/>
          <p:cNvCxnSpPr/>
          <p:nvPr/>
        </p:nvCxnSpPr>
        <p:spPr>
          <a:xfrm>
            <a:off x="344487" y="5053013"/>
            <a:ext cx="6350" cy="288925"/>
          </a:xfrm>
          <a:prstGeom prst="line">
            <a:avLst/>
          </a:prstGeom>
          <a:ln w="9525">
            <a:solidFill>
              <a:schemeClr val="tx1">
                <a:alpha val="9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5" name="AutoShape 45"/>
          <p:cNvSpPr>
            <a:spLocks noChangeArrowheads="1"/>
          </p:cNvSpPr>
          <p:nvPr/>
        </p:nvSpPr>
        <p:spPr bwMode="auto">
          <a:xfrm>
            <a:off x="3216275" y="5343525"/>
            <a:ext cx="647700" cy="5048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800"/>
              <a:t>Freiwillige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800"/>
              <a:t>Sozialarbeit</a:t>
            </a:r>
          </a:p>
        </p:txBody>
      </p:sp>
      <p:sp>
        <p:nvSpPr>
          <p:cNvPr id="2096" name="AutoShape 43"/>
          <p:cNvSpPr>
            <a:spLocks noChangeArrowheads="1"/>
          </p:cNvSpPr>
          <p:nvPr/>
        </p:nvSpPr>
        <p:spPr bwMode="auto">
          <a:xfrm>
            <a:off x="1327945" y="6096000"/>
            <a:ext cx="574675" cy="2492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800" dirty="0"/>
              <a:t> </a:t>
            </a:r>
            <a:r>
              <a:rPr lang="de-CH" altLang="de-DE" sz="700" dirty="0"/>
              <a:t>Erwachsenen-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700" dirty="0" err="1"/>
              <a:t>schutz</a:t>
            </a:r>
            <a:endParaRPr lang="de-CH" altLang="de-DE" sz="700" dirty="0"/>
          </a:p>
        </p:txBody>
      </p:sp>
      <p:sp>
        <p:nvSpPr>
          <p:cNvPr id="2097" name="AutoShape 43"/>
          <p:cNvSpPr>
            <a:spLocks noChangeArrowheads="1"/>
          </p:cNvSpPr>
          <p:nvPr/>
        </p:nvSpPr>
        <p:spPr bwMode="auto">
          <a:xfrm>
            <a:off x="1932782" y="6096000"/>
            <a:ext cx="574675" cy="2492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800"/>
              <a:t> </a:t>
            </a:r>
            <a:r>
              <a:rPr lang="de-CH" altLang="de-DE" sz="700"/>
              <a:t>Kindes-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700"/>
              <a:t>schutz</a:t>
            </a:r>
          </a:p>
        </p:txBody>
      </p:sp>
      <p:sp>
        <p:nvSpPr>
          <p:cNvPr id="2098" name="AutoShape 43"/>
          <p:cNvSpPr>
            <a:spLocks noChangeArrowheads="1"/>
          </p:cNvSpPr>
          <p:nvPr/>
        </p:nvSpPr>
        <p:spPr bwMode="auto">
          <a:xfrm>
            <a:off x="3241675" y="6096000"/>
            <a:ext cx="574675" cy="2492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800"/>
              <a:t> </a:t>
            </a:r>
            <a:r>
              <a:rPr lang="de-CH" altLang="de-DE" sz="700"/>
              <a:t>Jugend- u.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700"/>
              <a:t>Familienber.</a:t>
            </a:r>
            <a:endParaRPr lang="de-CH" altLang="de-DE" sz="800"/>
          </a:p>
        </p:txBody>
      </p:sp>
      <p:sp>
        <p:nvSpPr>
          <p:cNvPr id="2099" name="AutoShape 43"/>
          <p:cNvSpPr>
            <a:spLocks noChangeArrowheads="1"/>
          </p:cNvSpPr>
          <p:nvPr/>
        </p:nvSpPr>
        <p:spPr bwMode="auto">
          <a:xfrm>
            <a:off x="2635250" y="6096000"/>
            <a:ext cx="576262" cy="2492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800"/>
              <a:t> </a:t>
            </a:r>
            <a:r>
              <a:rPr lang="de-CH" altLang="de-DE" sz="700"/>
              <a:t>Sozial-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700"/>
              <a:t>beratung</a:t>
            </a:r>
          </a:p>
        </p:txBody>
      </p:sp>
      <p:sp>
        <p:nvSpPr>
          <p:cNvPr id="2100" name="AutoShape 43"/>
          <p:cNvSpPr>
            <a:spLocks noChangeArrowheads="1"/>
          </p:cNvSpPr>
          <p:nvPr/>
        </p:nvSpPr>
        <p:spPr bwMode="auto">
          <a:xfrm>
            <a:off x="3852862" y="6096000"/>
            <a:ext cx="574675" cy="2492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800"/>
              <a:t> </a:t>
            </a:r>
            <a:r>
              <a:rPr lang="de-CH" altLang="de-DE" sz="700"/>
              <a:t>Sucht-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700"/>
              <a:t>beratung</a:t>
            </a:r>
            <a:endParaRPr lang="de-CH" altLang="de-DE" sz="800"/>
          </a:p>
        </p:txBody>
      </p:sp>
      <p:cxnSp>
        <p:nvCxnSpPr>
          <p:cNvPr id="28" name="Gerader Verbinder 27"/>
          <p:cNvCxnSpPr>
            <a:stCxn id="2057" idx="2"/>
          </p:cNvCxnSpPr>
          <p:nvPr/>
        </p:nvCxnSpPr>
        <p:spPr>
          <a:xfrm flipH="1">
            <a:off x="2289175" y="4711700"/>
            <a:ext cx="4763" cy="3397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8" name="Gerader Verbinder 2047"/>
          <p:cNvCxnSpPr/>
          <p:nvPr/>
        </p:nvCxnSpPr>
        <p:spPr>
          <a:xfrm flipH="1">
            <a:off x="344487" y="5046663"/>
            <a:ext cx="2428875" cy="63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5" name="Gerader Verbinder 2104"/>
          <p:cNvCxnSpPr>
            <a:stCxn id="2060" idx="0"/>
          </p:cNvCxnSpPr>
          <p:nvPr/>
        </p:nvCxnSpPr>
        <p:spPr>
          <a:xfrm flipV="1">
            <a:off x="1143000" y="5046663"/>
            <a:ext cx="0" cy="296862"/>
          </a:xfrm>
          <a:prstGeom prst="line">
            <a:avLst/>
          </a:prstGeom>
          <a:ln w="9525">
            <a:solidFill>
              <a:schemeClr val="tx1">
                <a:alpha val="9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7" name="Gerader Verbinder 2106"/>
          <p:cNvCxnSpPr>
            <a:stCxn id="2058" idx="0"/>
          </p:cNvCxnSpPr>
          <p:nvPr/>
        </p:nvCxnSpPr>
        <p:spPr>
          <a:xfrm flipV="1">
            <a:off x="1947862" y="5053013"/>
            <a:ext cx="7938" cy="290512"/>
          </a:xfrm>
          <a:prstGeom prst="line">
            <a:avLst/>
          </a:prstGeom>
          <a:ln w="9525">
            <a:solidFill>
              <a:schemeClr val="tx1">
                <a:alpha val="9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1" name="Gerader Verbinder 2110"/>
          <p:cNvCxnSpPr/>
          <p:nvPr/>
        </p:nvCxnSpPr>
        <p:spPr>
          <a:xfrm>
            <a:off x="2771775" y="5046663"/>
            <a:ext cx="768350" cy="7937"/>
          </a:xfrm>
          <a:prstGeom prst="line">
            <a:avLst/>
          </a:prstGeom>
          <a:ln w="9525">
            <a:solidFill>
              <a:schemeClr val="tx1">
                <a:alpha val="9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r Verbinder 64"/>
          <p:cNvCxnSpPr>
            <a:stCxn id="2095" idx="0"/>
          </p:cNvCxnSpPr>
          <p:nvPr/>
        </p:nvCxnSpPr>
        <p:spPr>
          <a:xfrm flipH="1" flipV="1">
            <a:off x="3538537" y="5054600"/>
            <a:ext cx="1588" cy="288925"/>
          </a:xfrm>
          <a:prstGeom prst="line">
            <a:avLst/>
          </a:prstGeom>
          <a:ln w="9525">
            <a:solidFill>
              <a:schemeClr val="tx1">
                <a:alpha val="9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/>
          <p:cNvCxnSpPr>
            <a:stCxn id="2058" idx="2"/>
            <a:endCxn id="2096" idx="0"/>
          </p:cNvCxnSpPr>
          <p:nvPr/>
        </p:nvCxnSpPr>
        <p:spPr>
          <a:xfrm flipH="1">
            <a:off x="1615283" y="5848350"/>
            <a:ext cx="332579" cy="2476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/>
          <p:cNvCxnSpPr>
            <a:stCxn id="2058" idx="2"/>
            <a:endCxn id="2097" idx="0"/>
          </p:cNvCxnSpPr>
          <p:nvPr/>
        </p:nvCxnSpPr>
        <p:spPr>
          <a:xfrm>
            <a:off x="1947862" y="5848350"/>
            <a:ext cx="272258" cy="2476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/>
          <p:cNvCxnSpPr>
            <a:stCxn id="2098" idx="0"/>
            <a:endCxn id="2095" idx="2"/>
          </p:cNvCxnSpPr>
          <p:nvPr/>
        </p:nvCxnSpPr>
        <p:spPr>
          <a:xfrm flipV="1">
            <a:off x="3529012" y="5848350"/>
            <a:ext cx="11113" cy="2476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/>
          <p:cNvCxnSpPr>
            <a:stCxn id="2095" idx="2"/>
            <a:endCxn id="2099" idx="0"/>
          </p:cNvCxnSpPr>
          <p:nvPr/>
        </p:nvCxnSpPr>
        <p:spPr>
          <a:xfrm flipH="1">
            <a:off x="2924175" y="5848350"/>
            <a:ext cx="615950" cy="2476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/>
          <p:cNvCxnSpPr>
            <a:stCxn id="2100" idx="0"/>
            <a:endCxn id="2095" idx="2"/>
          </p:cNvCxnSpPr>
          <p:nvPr/>
        </p:nvCxnSpPr>
        <p:spPr>
          <a:xfrm flipH="1" flipV="1">
            <a:off x="3540125" y="5848350"/>
            <a:ext cx="600075" cy="2476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AutoShape 37"/>
          <p:cNvSpPr>
            <a:spLocks noChangeArrowheads="1"/>
          </p:cNvSpPr>
          <p:nvPr/>
        </p:nvSpPr>
        <p:spPr bwMode="auto">
          <a:xfrm>
            <a:off x="6407150" y="4405314"/>
            <a:ext cx="865187" cy="3587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800"/>
              <a:t>Fachbereichs-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800"/>
              <a:t>leitungen </a:t>
            </a:r>
          </a:p>
        </p:txBody>
      </p:sp>
      <p:sp>
        <p:nvSpPr>
          <p:cNvPr id="86" name="AutoShape 43"/>
          <p:cNvSpPr>
            <a:spLocks noChangeArrowheads="1"/>
          </p:cNvSpPr>
          <p:nvPr/>
        </p:nvSpPr>
        <p:spPr bwMode="auto">
          <a:xfrm>
            <a:off x="7644523" y="5343525"/>
            <a:ext cx="647700" cy="5048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800" dirty="0"/>
              <a:t> </a:t>
            </a:r>
            <a:r>
              <a:rPr lang="de-CH" altLang="de-DE" sz="800" dirty="0" smtClean="0"/>
              <a:t>Schul-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800" dirty="0" err="1" smtClean="0"/>
              <a:t>sozialarbeit</a:t>
            </a:r>
            <a:endParaRPr lang="de-CH" altLang="de-DE" sz="800" dirty="0"/>
          </a:p>
        </p:txBody>
      </p:sp>
      <p:cxnSp>
        <p:nvCxnSpPr>
          <p:cNvPr id="87" name="Gerader Verbinder 86"/>
          <p:cNvCxnSpPr/>
          <p:nvPr/>
        </p:nvCxnSpPr>
        <p:spPr>
          <a:xfrm>
            <a:off x="5560135" y="5053013"/>
            <a:ext cx="6350" cy="288925"/>
          </a:xfrm>
          <a:prstGeom prst="line">
            <a:avLst/>
          </a:prstGeom>
          <a:ln w="9525">
            <a:solidFill>
              <a:schemeClr val="tx1">
                <a:alpha val="9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AutoShape 45"/>
          <p:cNvSpPr>
            <a:spLocks noChangeArrowheads="1"/>
          </p:cNvSpPr>
          <p:nvPr/>
        </p:nvSpPr>
        <p:spPr bwMode="auto">
          <a:xfrm>
            <a:off x="8431923" y="5343525"/>
            <a:ext cx="647700" cy="5048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800" dirty="0" smtClean="0"/>
              <a:t>Kaufm. </a:t>
            </a:r>
            <a:endParaRPr lang="de-CH" altLang="de-DE" sz="8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800" dirty="0" smtClean="0"/>
              <a:t>Team</a:t>
            </a:r>
            <a:endParaRPr lang="de-CH" altLang="de-DE" sz="800" dirty="0"/>
          </a:p>
        </p:txBody>
      </p:sp>
      <p:sp>
        <p:nvSpPr>
          <p:cNvPr id="89" name="AutoShape 43"/>
          <p:cNvSpPr>
            <a:spLocks noChangeArrowheads="1"/>
          </p:cNvSpPr>
          <p:nvPr/>
        </p:nvSpPr>
        <p:spPr bwMode="auto">
          <a:xfrm>
            <a:off x="6617244" y="6084244"/>
            <a:ext cx="574675" cy="2492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800" dirty="0"/>
              <a:t> </a:t>
            </a:r>
            <a:r>
              <a:rPr lang="de-CH" altLang="de-DE" sz="700" dirty="0" smtClean="0"/>
              <a:t>Kindes-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700" dirty="0" err="1" smtClean="0"/>
              <a:t>schutz</a:t>
            </a:r>
            <a:endParaRPr lang="de-CH" altLang="de-DE" sz="600" dirty="0"/>
          </a:p>
        </p:txBody>
      </p:sp>
      <p:sp>
        <p:nvSpPr>
          <p:cNvPr id="91" name="AutoShape 43"/>
          <p:cNvSpPr>
            <a:spLocks noChangeArrowheads="1"/>
          </p:cNvSpPr>
          <p:nvPr/>
        </p:nvSpPr>
        <p:spPr bwMode="auto">
          <a:xfrm>
            <a:off x="5312486" y="6096000"/>
            <a:ext cx="574675" cy="2492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800"/>
              <a:t> </a:t>
            </a:r>
            <a:r>
              <a:rPr lang="de-CH" altLang="de-DE" sz="700"/>
              <a:t>Jugend- u.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700"/>
              <a:t>Familienber.</a:t>
            </a:r>
            <a:endParaRPr lang="de-CH" altLang="de-DE" sz="800"/>
          </a:p>
        </p:txBody>
      </p:sp>
      <p:sp>
        <p:nvSpPr>
          <p:cNvPr id="92" name="AutoShape 43"/>
          <p:cNvSpPr>
            <a:spLocks noChangeArrowheads="1"/>
          </p:cNvSpPr>
          <p:nvPr/>
        </p:nvSpPr>
        <p:spPr bwMode="auto">
          <a:xfrm>
            <a:off x="4706061" y="6096000"/>
            <a:ext cx="576262" cy="2492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800" dirty="0"/>
              <a:t> </a:t>
            </a:r>
            <a:r>
              <a:rPr lang="de-CH" altLang="de-DE" sz="700" dirty="0" smtClean="0"/>
              <a:t>Sucht-</a:t>
            </a:r>
            <a:endParaRPr lang="de-CH" altLang="de-DE" sz="7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700" dirty="0" err="1"/>
              <a:t>beratung</a:t>
            </a:r>
            <a:endParaRPr lang="de-CH" altLang="de-DE" sz="700" dirty="0"/>
          </a:p>
        </p:txBody>
      </p:sp>
      <p:sp>
        <p:nvSpPr>
          <p:cNvPr id="93" name="AutoShape 43"/>
          <p:cNvSpPr>
            <a:spLocks noChangeArrowheads="1"/>
          </p:cNvSpPr>
          <p:nvPr/>
        </p:nvSpPr>
        <p:spPr bwMode="auto">
          <a:xfrm>
            <a:off x="5923673" y="6096000"/>
            <a:ext cx="574675" cy="2492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800" dirty="0"/>
              <a:t> </a:t>
            </a:r>
            <a:r>
              <a:rPr lang="de-CH" altLang="de-DE" sz="700" dirty="0" smtClean="0"/>
              <a:t>Sozial-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700" dirty="0" err="1" smtClean="0"/>
              <a:t>beratung</a:t>
            </a:r>
            <a:endParaRPr lang="de-CH" altLang="de-DE" sz="800" dirty="0"/>
          </a:p>
        </p:txBody>
      </p:sp>
      <p:cxnSp>
        <p:nvCxnSpPr>
          <p:cNvPr id="94" name="Gerader Verbinder 93"/>
          <p:cNvCxnSpPr/>
          <p:nvPr/>
        </p:nvCxnSpPr>
        <p:spPr>
          <a:xfrm flipH="1">
            <a:off x="5560135" y="5046663"/>
            <a:ext cx="2428875" cy="63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Gerader Verbinder 95"/>
          <p:cNvCxnSpPr>
            <a:stCxn id="84" idx="0"/>
          </p:cNvCxnSpPr>
          <p:nvPr/>
        </p:nvCxnSpPr>
        <p:spPr>
          <a:xfrm flipV="1">
            <a:off x="7163510" y="5053013"/>
            <a:ext cx="7938" cy="290512"/>
          </a:xfrm>
          <a:prstGeom prst="line">
            <a:avLst/>
          </a:prstGeom>
          <a:ln w="9525">
            <a:solidFill>
              <a:schemeClr val="tx1">
                <a:alpha val="9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Gerader Verbinder 96"/>
          <p:cNvCxnSpPr>
            <a:stCxn id="86" idx="0"/>
          </p:cNvCxnSpPr>
          <p:nvPr/>
        </p:nvCxnSpPr>
        <p:spPr>
          <a:xfrm flipV="1">
            <a:off x="7968373" y="5046663"/>
            <a:ext cx="0" cy="296862"/>
          </a:xfrm>
          <a:prstGeom prst="line">
            <a:avLst/>
          </a:prstGeom>
          <a:ln w="9525">
            <a:solidFill>
              <a:schemeClr val="tx1">
                <a:alpha val="9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Gerader Verbinder 97"/>
          <p:cNvCxnSpPr/>
          <p:nvPr/>
        </p:nvCxnSpPr>
        <p:spPr>
          <a:xfrm>
            <a:off x="7987423" y="5046663"/>
            <a:ext cx="768350" cy="7937"/>
          </a:xfrm>
          <a:prstGeom prst="line">
            <a:avLst/>
          </a:prstGeom>
          <a:ln w="9525">
            <a:solidFill>
              <a:schemeClr val="tx1">
                <a:alpha val="9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Gerader Verbinder 98"/>
          <p:cNvCxnSpPr>
            <a:stCxn id="88" idx="0"/>
          </p:cNvCxnSpPr>
          <p:nvPr/>
        </p:nvCxnSpPr>
        <p:spPr>
          <a:xfrm flipH="1" flipV="1">
            <a:off x="8754185" y="5054600"/>
            <a:ext cx="1588" cy="288925"/>
          </a:xfrm>
          <a:prstGeom prst="line">
            <a:avLst/>
          </a:prstGeom>
          <a:ln w="9525">
            <a:solidFill>
              <a:schemeClr val="tx1">
                <a:alpha val="9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Gerader Verbinder 99"/>
          <p:cNvCxnSpPr>
            <a:stCxn id="84" idx="2"/>
            <a:endCxn id="89" idx="0"/>
          </p:cNvCxnSpPr>
          <p:nvPr/>
        </p:nvCxnSpPr>
        <p:spPr>
          <a:xfrm flipH="1">
            <a:off x="6904582" y="5848350"/>
            <a:ext cx="258928" cy="23589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r Verbinder 100"/>
          <p:cNvCxnSpPr>
            <a:stCxn id="84" idx="2"/>
          </p:cNvCxnSpPr>
          <p:nvPr/>
        </p:nvCxnSpPr>
        <p:spPr>
          <a:xfrm>
            <a:off x="7163510" y="5848350"/>
            <a:ext cx="369325" cy="2544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Gerader Verbinder 101"/>
          <p:cNvCxnSpPr>
            <a:stCxn id="91" idx="0"/>
          </p:cNvCxnSpPr>
          <p:nvPr/>
        </p:nvCxnSpPr>
        <p:spPr>
          <a:xfrm flipV="1">
            <a:off x="5599823" y="5848350"/>
            <a:ext cx="11113" cy="2476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r Verbinder 102"/>
          <p:cNvCxnSpPr>
            <a:endCxn id="92" idx="0"/>
          </p:cNvCxnSpPr>
          <p:nvPr/>
        </p:nvCxnSpPr>
        <p:spPr>
          <a:xfrm flipH="1">
            <a:off x="4994986" y="5848350"/>
            <a:ext cx="615950" cy="2476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Gerader Verbinder 103"/>
          <p:cNvCxnSpPr>
            <a:stCxn id="93" idx="0"/>
          </p:cNvCxnSpPr>
          <p:nvPr/>
        </p:nvCxnSpPr>
        <p:spPr>
          <a:xfrm flipH="1" flipV="1">
            <a:off x="5610936" y="5848350"/>
            <a:ext cx="600075" cy="2476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AutoShape 41"/>
          <p:cNvSpPr>
            <a:spLocks noChangeArrowheads="1"/>
          </p:cNvSpPr>
          <p:nvPr/>
        </p:nvSpPr>
        <p:spPr bwMode="auto">
          <a:xfrm>
            <a:off x="5263273" y="5347075"/>
            <a:ext cx="647700" cy="5048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800" dirty="0"/>
              <a:t> </a:t>
            </a:r>
            <a:r>
              <a:rPr lang="de-CH" altLang="de-DE" sz="800" dirty="0" smtClean="0"/>
              <a:t>Freiwillige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800" dirty="0" smtClean="0"/>
              <a:t>Sozialarbeit</a:t>
            </a:r>
            <a:endParaRPr lang="de-CH" altLang="de-DE" sz="800" dirty="0"/>
          </a:p>
        </p:txBody>
      </p:sp>
      <p:sp>
        <p:nvSpPr>
          <p:cNvPr id="108" name="AutoShape 36"/>
          <p:cNvSpPr>
            <a:spLocks noChangeArrowheads="1"/>
          </p:cNvSpPr>
          <p:nvPr/>
        </p:nvSpPr>
        <p:spPr bwMode="auto">
          <a:xfrm>
            <a:off x="7594194" y="3859212"/>
            <a:ext cx="863600" cy="2524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800" dirty="0" smtClean="0"/>
              <a:t>Sek. ZL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800" dirty="0" err="1" smtClean="0"/>
              <a:t>Sachb</a:t>
            </a:r>
            <a:r>
              <a:rPr lang="de-CH" altLang="de-DE" sz="800" dirty="0" smtClean="0"/>
              <a:t>. </a:t>
            </a:r>
            <a:r>
              <a:rPr lang="de-CH" altLang="de-DE" sz="800" dirty="0" err="1" smtClean="0"/>
              <a:t>Mandatsf</a:t>
            </a:r>
            <a:r>
              <a:rPr lang="de-CH" altLang="de-DE" sz="800" dirty="0" smtClean="0"/>
              <a:t>.</a:t>
            </a:r>
            <a:endParaRPr lang="de-CH" altLang="de-DE" sz="800" dirty="0"/>
          </a:p>
        </p:txBody>
      </p:sp>
      <p:cxnSp>
        <p:nvCxnSpPr>
          <p:cNvPr id="109" name="AutoShape 47"/>
          <p:cNvCxnSpPr>
            <a:cxnSpLocks noChangeShapeType="1"/>
            <a:stCxn id="2064" idx="3"/>
            <a:endCxn id="108" idx="1"/>
          </p:cNvCxnSpPr>
          <p:nvPr/>
        </p:nvCxnSpPr>
        <p:spPr bwMode="auto">
          <a:xfrm>
            <a:off x="7343775" y="3985419"/>
            <a:ext cx="250419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AutoShape 39"/>
          <p:cNvSpPr>
            <a:spLocks noChangeArrowheads="1"/>
          </p:cNvSpPr>
          <p:nvPr/>
        </p:nvSpPr>
        <p:spPr bwMode="auto">
          <a:xfrm>
            <a:off x="6839660" y="5343525"/>
            <a:ext cx="647700" cy="5048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800" dirty="0"/>
              <a:t> Gesetzliche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800" dirty="0"/>
              <a:t>Sozialarbeit</a:t>
            </a:r>
          </a:p>
        </p:txBody>
      </p:sp>
      <p:sp>
        <p:nvSpPr>
          <p:cNvPr id="90" name="AutoShape 43"/>
          <p:cNvSpPr>
            <a:spLocks noChangeArrowheads="1"/>
          </p:cNvSpPr>
          <p:nvPr/>
        </p:nvSpPr>
        <p:spPr bwMode="auto">
          <a:xfrm>
            <a:off x="7225853" y="6096000"/>
            <a:ext cx="613964" cy="2492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700" dirty="0"/>
              <a:t> </a:t>
            </a:r>
            <a:r>
              <a:rPr lang="de-CH" altLang="de-DE" sz="700" dirty="0" smtClean="0"/>
              <a:t>Erwachsenen-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700" dirty="0" err="1" smtClean="0"/>
              <a:t>schutz</a:t>
            </a:r>
            <a:endParaRPr lang="de-CH" altLang="de-DE" sz="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Bildschirmpräsentation (4:3)</PresentationFormat>
  <Paragraphs>56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Standarddesign</vt:lpstr>
      <vt:lpstr>PowerPoint-Präsentation</vt:lpstr>
    </vt:vector>
  </TitlesOfParts>
  <Company>Stadt Rapperswil-Jona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Gappa-Käslin Bernadette</dc:creator>
  <cp:lastModifiedBy>Paladini-Schmid Eva</cp:lastModifiedBy>
  <cp:revision>37</cp:revision>
  <cp:lastPrinted>2019-02-20T06:39:44Z</cp:lastPrinted>
  <dcterms:created xsi:type="dcterms:W3CDTF">2010-01-19T15:27:17Z</dcterms:created>
  <dcterms:modified xsi:type="dcterms:W3CDTF">2021-04-07T07:58:29Z</dcterms:modified>
</cp:coreProperties>
</file>